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56" r:id="rId3"/>
    <p:sldId id="273" r:id="rId4"/>
    <p:sldId id="257" r:id="rId5"/>
    <p:sldId id="258" r:id="rId6"/>
    <p:sldId id="259" r:id="rId7"/>
    <p:sldId id="261" r:id="rId8"/>
    <p:sldId id="260" r:id="rId9"/>
    <p:sldId id="263" r:id="rId10"/>
    <p:sldId id="262" r:id="rId11"/>
    <p:sldId id="264" r:id="rId12"/>
    <p:sldId id="265" r:id="rId13"/>
    <p:sldId id="266" r:id="rId14"/>
    <p:sldId id="274" r:id="rId15"/>
    <p:sldId id="267" r:id="rId16"/>
    <p:sldId id="268" r:id="rId17"/>
    <p:sldId id="269" r:id="rId18"/>
    <p:sldId id="271" r:id="rId19"/>
    <p:sldId id="270" r:id="rId20"/>
    <p:sldId id="272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13"/>
    <p:restoredTop sz="94674"/>
  </p:normalViewPr>
  <p:slideViewPr>
    <p:cSldViewPr snapToGrid="0" snapToObjects="1">
      <p:cViewPr varScale="1">
        <p:scale>
          <a:sx n="105" d="100"/>
          <a:sy n="105" d="100"/>
        </p:scale>
        <p:origin x="19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5T05:50:0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 24575,'-5'-4'0,"1"0"0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5T05:50:0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 24575,'-5'-4'0,"1"0"0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4FB64F-A3C2-A342-892A-EF9A06984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5363CA-2701-0445-B4B2-635F2CB87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44F502-50CA-714D-A5FC-EA1A6C7E2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84FDE-94D2-0A49-9CA3-1D1A91BA7B9A}" type="datetimeFigureOut">
              <a:rPr lang="ru-RU" smtClean="0"/>
              <a:t>15.12.2019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A6502-1BE1-2A40-82DB-82FF2036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0A8CCE-994E-E24E-BDD9-42EEF40C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EF459-907C-114B-B70D-FE973226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713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A4ACB-D36D-5F4F-A566-F576DCE1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1D686AB-4321-4E43-BB90-18B5B22FD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1EE869-C980-CA4B-B3BC-EDD4A52CB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84FDE-94D2-0A49-9CA3-1D1A91BA7B9A}" type="datetimeFigureOut">
              <a:rPr lang="ru-RU" smtClean="0"/>
              <a:t>15.12.2019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BE71A6-78B8-0C47-85B9-FA686894B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CE7455-DAA1-614A-A3C0-A86493C58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EF459-907C-114B-B70D-FE973226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529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A67418E-0FDE-E24B-831D-15DA03972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6616628-2204-BC46-9E5E-339EF605F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F17B5E-1FCD-2244-95D4-939A7547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84FDE-94D2-0A49-9CA3-1D1A91BA7B9A}" type="datetimeFigureOut">
              <a:rPr lang="ru-RU" smtClean="0"/>
              <a:t>15.12.2019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FBF461-E42E-AC44-8126-39CAE2D6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3439C5-05FD-6341-B8C2-AFA95D01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EF459-907C-114B-B70D-FE973226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214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C62F3-AC3A-764F-9DB9-7D03A797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90633F-3488-0944-8A93-1E0BC2E90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082875-F72C-7947-B337-6AB827BFD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84FDE-94D2-0A49-9CA3-1D1A91BA7B9A}" type="datetimeFigureOut">
              <a:rPr lang="ru-RU" smtClean="0"/>
              <a:t>15.12.2019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416B00-564B-5445-9D49-EAF2756D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CB97E1-CE3C-F646-9CF8-F564B3DD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EF459-907C-114B-B70D-FE973226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41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90D8CB-B272-7441-91DA-15A2919A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5BAC19-2F06-B443-B119-73AC7EDE9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1BEFB7-2B7D-D748-A533-7DBB43FB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84FDE-94D2-0A49-9CA3-1D1A91BA7B9A}" type="datetimeFigureOut">
              <a:rPr lang="ru-RU" smtClean="0"/>
              <a:t>15.12.2019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DB6B5B-77B3-2B40-B0B9-895447728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14757E-C2A0-714E-8011-0389CC7CB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EF459-907C-114B-B70D-FE973226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8147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5C68CB-F420-C84B-A073-93D0449D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054D5B-D608-1F42-9290-590AAD6BE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647434-2581-0C4A-8A32-7635095C1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AF99B0-1C9B-1C4C-8C30-D6BA78733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84FDE-94D2-0A49-9CA3-1D1A91BA7B9A}" type="datetimeFigureOut">
              <a:rPr lang="ru-RU" smtClean="0"/>
              <a:t>15.12.2019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C3EF09E-FF5D-9943-8203-900EB0BF4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07B444-DE65-9345-A582-E83C22F7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EF459-907C-114B-B70D-FE973226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8000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FCEBC7-DCF5-294E-BDF1-FED76089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F75EFF-1FF6-4640-9716-A4787B123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1D258B-0A23-A447-8F41-73E424F99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28E27E2-31D6-FF41-97F2-C1493B116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5E33D5F-8EC4-E742-BE00-887567AE02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735AAFA-0A07-BA4D-8153-8E258B1B2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84FDE-94D2-0A49-9CA3-1D1A91BA7B9A}" type="datetimeFigureOut">
              <a:rPr lang="ru-RU" smtClean="0"/>
              <a:t>15.12.2019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D9D1045-5509-6149-8B77-DD4DEA2E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45415BA-3541-684C-A044-540C93EE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EF459-907C-114B-B70D-FE973226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525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A3A49-A507-2D48-811F-98AFE45B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1D031A3-D3B2-A142-92E8-7AFEE241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84FDE-94D2-0A49-9CA3-1D1A91BA7B9A}" type="datetimeFigureOut">
              <a:rPr lang="ru-RU" smtClean="0"/>
              <a:t>15.12.2019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34E07B9-EC51-1246-87AF-B70D53C8C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04DD83-61BF-F840-8844-869AF80E8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EF459-907C-114B-B70D-FE973226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76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6B1AE11-4AA1-9140-9BE5-22D9F13F9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84FDE-94D2-0A49-9CA3-1D1A91BA7B9A}" type="datetimeFigureOut">
              <a:rPr lang="ru-RU" smtClean="0"/>
              <a:t>15.12.2019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D94A0AA-C4DA-834B-AC5F-7E7F23BAC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A32171A-EA48-F34C-AFD2-951F30C46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EF459-907C-114B-B70D-FE973226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43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F2118-0245-C942-9B42-55324CE85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6BFBA9-E901-404E-8922-9F2F6F6E1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7295AE-F056-7746-B209-B958C2A67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672B82-F636-CA47-8917-2FAF5FC22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84FDE-94D2-0A49-9CA3-1D1A91BA7B9A}" type="datetimeFigureOut">
              <a:rPr lang="ru-RU" smtClean="0"/>
              <a:t>15.12.2019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04943BD-A218-2045-8454-C71C2C277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BAD664-65D8-B749-A3BD-496CEE34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EF459-907C-114B-B70D-FE973226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0531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BE35A4-C800-4040-AB28-A50A1ABE3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76E1A22-6535-9044-BAA3-FD435F48AC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7AFB0F-13B7-4B46-AEC1-61DA4E52D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AE461B-4D98-C14A-8FD9-2DA8185C5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84FDE-94D2-0A49-9CA3-1D1A91BA7B9A}" type="datetimeFigureOut">
              <a:rPr lang="ru-RU" smtClean="0"/>
              <a:t>15.12.2019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3BF1E9-505E-3649-924D-B59807F58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16B363-D1F8-BF44-A0EC-F0F53DFDA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EF459-907C-114B-B70D-FE973226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659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FB295-E76D-E349-B47A-4B873F4F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A4BF5D-F459-B547-8C2A-5D61F5B32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F2652B-D64F-3E46-8B6A-3AD9DC1CD2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84FDE-94D2-0A49-9CA3-1D1A91BA7B9A}" type="datetimeFigureOut">
              <a:rPr lang="ru-RU" smtClean="0"/>
              <a:t>15.12.2019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E0B69D-A71E-2B49-BA10-0DAD97EE9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05CEA3-8AE1-A94F-8F5B-CD94A1FA8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EF459-907C-114B-B70D-FE9732263F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26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tiff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E4596-3C7E-4A4F-933F-29B5D8802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396106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11500" b="1" dirty="0"/>
              <a:t>Challenge 3</a:t>
            </a:r>
            <a:br>
              <a:rPr lang="en-US" b="1" dirty="0"/>
            </a:br>
            <a:br>
              <a:rPr lang="en-US" b="1" dirty="0"/>
            </a:br>
            <a:r>
              <a:rPr lang="en-US" b="1" dirty="0" err="1"/>
              <a:t>Gubkin</a:t>
            </a:r>
            <a:r>
              <a:rPr lang="en-US" b="1" dirty="0"/>
              <a:t> Team</a:t>
            </a:r>
            <a:br>
              <a:rPr lang="en-US" b="1" dirty="0"/>
            </a:br>
            <a:br>
              <a:rPr lang="en-US" b="1" dirty="0"/>
            </a:b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4BE5F0-5F84-804E-9588-682FFE7B3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22" y="581406"/>
            <a:ext cx="28575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52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E4596-3C7E-4A4F-933F-29B5D8802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0627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PCA analysis </a:t>
            </a:r>
            <a:r>
              <a:rPr lang="en-US" dirty="0"/>
              <a:t>shows that 2 measurements are enough to describe 90% of the data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0A1450-AF92-F941-964D-32EE8CF66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564129"/>
            <a:ext cx="4267200" cy="27813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3E0218-AC6B-1440-8FFD-E894952E7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368" y="5010912"/>
            <a:ext cx="3005328" cy="15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18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E4596-3C7E-4A4F-933F-29B5D8802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2571"/>
            <a:ext cx="9144000" cy="1001776"/>
          </a:xfrm>
        </p:spPr>
        <p:txBody>
          <a:bodyPr>
            <a:normAutofit/>
          </a:bodyPr>
          <a:lstStyle/>
          <a:p>
            <a:r>
              <a:rPr lang="en-US" b="1" dirty="0"/>
              <a:t>K-means </a:t>
            </a:r>
            <a:r>
              <a:rPr lang="en-US" b="1" dirty="0" err="1"/>
              <a:t>clusterization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C0C088-B6B8-8C4E-98A8-365BA7615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60" y="1755648"/>
            <a:ext cx="3634719" cy="23690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59808D-387F-1342-889D-59F84FBAD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825" y="4124325"/>
            <a:ext cx="3634719" cy="23620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0B8244-F74A-BE4E-9162-20EAB70A5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091" y="1755266"/>
            <a:ext cx="3645539" cy="2369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B3C54A-8F58-264E-8242-9D85FA69F605}"/>
              </a:ext>
            </a:extLst>
          </p:cNvPr>
          <p:cNvSpPr txBox="1"/>
          <p:nvPr/>
        </p:nvSpPr>
        <p:spPr>
          <a:xfrm>
            <a:off x="4513066" y="2634670"/>
            <a:ext cx="316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best number of clusters is 5</a:t>
            </a:r>
          </a:p>
          <a:p>
            <a:pPr algn="ctr"/>
            <a:r>
              <a:rPr lang="en-US" dirty="0"/>
              <a:t>based on class balance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9DE8BB-079E-9648-8411-85093AAFD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0368" y="5010912"/>
            <a:ext cx="3005328" cy="15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80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E4596-3C7E-4A4F-933F-29B5D8802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2571"/>
            <a:ext cx="9144000" cy="1001776"/>
          </a:xfrm>
        </p:spPr>
        <p:txBody>
          <a:bodyPr>
            <a:normAutofit/>
          </a:bodyPr>
          <a:lstStyle/>
          <a:p>
            <a:r>
              <a:rPr lang="en-US" b="1" dirty="0"/>
              <a:t>K-means </a:t>
            </a:r>
            <a:r>
              <a:rPr lang="en-US" b="1" dirty="0" err="1"/>
              <a:t>clusterization</a:t>
            </a:r>
            <a:endParaRPr lang="ru-RU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8FC01D0-2CF9-D24F-831F-EF091BE8D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823354"/>
              </p:ext>
            </p:extLst>
          </p:nvPr>
        </p:nvGraphicFramePr>
        <p:xfrm>
          <a:off x="4860544" y="1904492"/>
          <a:ext cx="1735328" cy="4203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5328">
                  <a:extLst>
                    <a:ext uri="{9D8B030D-6E8A-4147-A177-3AD203B41FA5}">
                      <a16:colId xmlns:a16="http://schemas.microsoft.com/office/drawing/2014/main" val="2739261599"/>
                    </a:ext>
                  </a:extLst>
                </a:gridCol>
              </a:tblGrid>
              <a:tr h="84074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472737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831727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800131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643228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223088"/>
                  </a:ext>
                </a:extLst>
              </a:tr>
            </a:tbl>
          </a:graphicData>
        </a:graphic>
      </p:graphicFrame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A2E64C5-5C18-7746-A633-F44E6E7D5391}"/>
              </a:ext>
            </a:extLst>
          </p:cNvPr>
          <p:cNvCxnSpPr/>
          <p:nvPr/>
        </p:nvCxnSpPr>
        <p:spPr>
          <a:xfrm>
            <a:off x="4860544" y="2414016"/>
            <a:ext cx="173532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DD63834-03AD-1B44-8EA5-67A44008FD64}"/>
              </a:ext>
            </a:extLst>
          </p:cNvPr>
          <p:cNvCxnSpPr/>
          <p:nvPr/>
        </p:nvCxnSpPr>
        <p:spPr>
          <a:xfrm>
            <a:off x="4860544" y="2602992"/>
            <a:ext cx="173532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30F796D-10C9-8F4D-827D-56B2563A005A}"/>
              </a:ext>
            </a:extLst>
          </p:cNvPr>
          <p:cNvCxnSpPr/>
          <p:nvPr/>
        </p:nvCxnSpPr>
        <p:spPr>
          <a:xfrm>
            <a:off x="4860544" y="4139184"/>
            <a:ext cx="173532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3F739468-2739-3A49-98A4-A39D1E055AF5}"/>
              </a:ext>
            </a:extLst>
          </p:cNvPr>
          <p:cNvCxnSpPr/>
          <p:nvPr/>
        </p:nvCxnSpPr>
        <p:spPr>
          <a:xfrm>
            <a:off x="4860544" y="3988054"/>
            <a:ext cx="173532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6085E480-3F66-2D42-9E7F-B0E88840862D}"/>
              </a:ext>
            </a:extLst>
          </p:cNvPr>
          <p:cNvCxnSpPr/>
          <p:nvPr/>
        </p:nvCxnSpPr>
        <p:spPr>
          <a:xfrm>
            <a:off x="4860544" y="6004560"/>
            <a:ext cx="173532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181DB373-F90B-9040-A389-D4E8AE67B697}"/>
              </a:ext>
            </a:extLst>
          </p:cNvPr>
          <p:cNvCxnSpPr/>
          <p:nvPr/>
        </p:nvCxnSpPr>
        <p:spPr>
          <a:xfrm>
            <a:off x="4860544" y="5736336"/>
            <a:ext cx="173532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45F66F05-AE7A-134B-8D08-8B0C41AFAF15}"/>
              </a:ext>
            </a:extLst>
          </p:cNvPr>
          <p:cNvCxnSpPr/>
          <p:nvPr/>
        </p:nvCxnSpPr>
        <p:spPr>
          <a:xfrm>
            <a:off x="4860544" y="5846064"/>
            <a:ext cx="1735328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BE61D199-99D5-E64A-BA96-155627ABA501}"/>
              </a:ext>
            </a:extLst>
          </p:cNvPr>
          <p:cNvCxnSpPr/>
          <p:nvPr/>
        </p:nvCxnSpPr>
        <p:spPr>
          <a:xfrm>
            <a:off x="4860544" y="2310384"/>
            <a:ext cx="1735328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6E36B2F6-4CEC-7042-88F0-E86A0DE8B6EB}"/>
              </a:ext>
            </a:extLst>
          </p:cNvPr>
          <p:cNvCxnSpPr/>
          <p:nvPr/>
        </p:nvCxnSpPr>
        <p:spPr>
          <a:xfrm>
            <a:off x="4860544" y="3380232"/>
            <a:ext cx="1735328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11546988-C713-6042-8376-0F1BC4607FD9}"/>
              </a:ext>
            </a:extLst>
          </p:cNvPr>
          <p:cNvCxnSpPr/>
          <p:nvPr/>
        </p:nvCxnSpPr>
        <p:spPr>
          <a:xfrm>
            <a:off x="4860544" y="4840224"/>
            <a:ext cx="1735328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AEE4C013-FEC1-1B47-913B-9819D8A5A27F}"/>
              </a:ext>
            </a:extLst>
          </p:cNvPr>
          <p:cNvCxnSpPr/>
          <p:nvPr/>
        </p:nvCxnSpPr>
        <p:spPr>
          <a:xfrm>
            <a:off x="4860544" y="5132832"/>
            <a:ext cx="1735328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CDAC7136-AB1D-A447-974A-940CD6189314}"/>
              </a:ext>
            </a:extLst>
          </p:cNvPr>
          <p:cNvCxnSpPr/>
          <p:nvPr/>
        </p:nvCxnSpPr>
        <p:spPr>
          <a:xfrm>
            <a:off x="4860544" y="5711952"/>
            <a:ext cx="1735328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09400B7-9B81-E543-A19F-BBA752B0FBFD}"/>
              </a:ext>
            </a:extLst>
          </p:cNvPr>
          <p:cNvSpPr txBox="1"/>
          <p:nvPr/>
        </p:nvSpPr>
        <p:spPr>
          <a:xfrm>
            <a:off x="7484793" y="3380232"/>
            <a:ext cx="2922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Clustering algorithm</a:t>
            </a:r>
          </a:p>
          <a:p>
            <a:pPr algn="ctr"/>
            <a:r>
              <a:rPr lang="en-US" dirty="0"/>
              <a:t> groups observation by wells!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842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E4596-3C7E-4A4F-933F-29B5D8802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5232" y="221742"/>
            <a:ext cx="9241536" cy="1773429"/>
          </a:xfrm>
        </p:spPr>
        <p:txBody>
          <a:bodyPr>
            <a:normAutofit/>
          </a:bodyPr>
          <a:lstStyle/>
          <a:p>
            <a:r>
              <a:rPr lang="en-US" b="1" dirty="0"/>
              <a:t>Use autoencoder feature space for clustering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0" name="Рукописный ввод 59">
                <a:extLst>
                  <a:ext uri="{FF2B5EF4-FFF2-40B4-BE49-F238E27FC236}">
                    <a16:creationId xmlns:a16="http://schemas.microsoft.com/office/drawing/2014/main" id="{DF3E3741-4320-1C4C-9214-71BA9A986812}"/>
                  </a:ext>
                </a:extLst>
              </p14:cNvPr>
              <p14:cNvContentPartPr/>
              <p14:nvPr/>
            </p14:nvContentPartPr>
            <p14:xfrm>
              <a:off x="7862472" y="4250352"/>
              <a:ext cx="3600" cy="3600"/>
            </p14:xfrm>
          </p:contentPart>
        </mc:Choice>
        <mc:Fallback>
          <p:pic>
            <p:nvPicPr>
              <p:cNvPr id="60" name="Рукописный ввод 59">
                <a:extLst>
                  <a:ext uri="{FF2B5EF4-FFF2-40B4-BE49-F238E27FC236}">
                    <a16:creationId xmlns:a16="http://schemas.microsoft.com/office/drawing/2014/main" id="{DF3E3741-4320-1C4C-9214-71BA9A9868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53472" y="4241712"/>
                <a:ext cx="21240" cy="21240"/>
              </a:xfrm>
              <a:prstGeom prst="rect">
                <a:avLst/>
              </a:prstGeom>
            </p:spPr>
          </p:pic>
        </mc:Fallback>
      </mc:AlternateContent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7782D4C2-7BBA-444F-B1C6-38441C521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787" y="2221992"/>
            <a:ext cx="2864426" cy="3722878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653D46D-9F54-F24F-813C-958EFF33E320}"/>
              </a:ext>
            </a:extLst>
          </p:cNvPr>
          <p:cNvSpPr txBox="1"/>
          <p:nvPr/>
        </p:nvSpPr>
        <p:spPr>
          <a:xfrm>
            <a:off x="5582672" y="4861962"/>
            <a:ext cx="902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 space</a:t>
            </a:r>
            <a:endParaRPr lang="ru-RU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CC0C179-BC3C-3A40-8035-9B9401EE6091}"/>
              </a:ext>
            </a:extLst>
          </p:cNvPr>
          <p:cNvSpPr txBox="1"/>
          <p:nvPr/>
        </p:nvSpPr>
        <p:spPr>
          <a:xfrm>
            <a:off x="4168035" y="5575538"/>
            <a:ext cx="1297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Depth </a:t>
            </a:r>
          </a:p>
          <a:p>
            <a:pPr algn="ctr"/>
            <a:r>
              <a:rPr lang="en-US" dirty="0"/>
              <a:t>observation</a:t>
            </a:r>
            <a:endParaRPr lang="ru-RU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C3F873-2C00-5442-A7B8-73C6729739AD}"/>
              </a:ext>
            </a:extLst>
          </p:cNvPr>
          <p:cNvSpPr txBox="1"/>
          <p:nvPr/>
        </p:nvSpPr>
        <p:spPr>
          <a:xfrm>
            <a:off x="6192597" y="5621704"/>
            <a:ext cx="1297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Depth </a:t>
            </a:r>
          </a:p>
          <a:p>
            <a:pPr algn="ctr"/>
            <a:r>
              <a:rPr lang="en-US" dirty="0"/>
              <a:t>observation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2000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E4596-3C7E-4A4F-933F-29B5D8802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0043"/>
            <a:ext cx="9144000" cy="2387600"/>
          </a:xfrm>
        </p:spPr>
        <p:txBody>
          <a:bodyPr/>
          <a:lstStyle/>
          <a:p>
            <a:r>
              <a:rPr lang="en-US" dirty="0"/>
              <a:t>2. CNN for lithology photos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4161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E4596-3C7E-4A4F-933F-29B5D8802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5232" y="221742"/>
            <a:ext cx="9362640" cy="2472690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 rock images from photos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 err="1"/>
              <a:t>pyImSegm</a:t>
            </a:r>
            <a:r>
              <a:rPr lang="en-US" dirty="0"/>
              <a:t> tool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0" name="Рукописный ввод 59">
                <a:extLst>
                  <a:ext uri="{FF2B5EF4-FFF2-40B4-BE49-F238E27FC236}">
                    <a16:creationId xmlns:a16="http://schemas.microsoft.com/office/drawing/2014/main" id="{DF3E3741-4320-1C4C-9214-71BA9A986812}"/>
                  </a:ext>
                </a:extLst>
              </p14:cNvPr>
              <p14:cNvContentPartPr/>
              <p14:nvPr/>
            </p14:nvContentPartPr>
            <p14:xfrm>
              <a:off x="7862472" y="4250352"/>
              <a:ext cx="3600" cy="3600"/>
            </p14:xfrm>
          </p:contentPart>
        </mc:Choice>
        <mc:Fallback>
          <p:pic>
            <p:nvPicPr>
              <p:cNvPr id="60" name="Рукописный ввод 59">
                <a:extLst>
                  <a:ext uri="{FF2B5EF4-FFF2-40B4-BE49-F238E27FC236}">
                    <a16:creationId xmlns:a16="http://schemas.microsoft.com/office/drawing/2014/main" id="{DF3E3741-4320-1C4C-9214-71BA9A9868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53472" y="4241712"/>
                <a:ext cx="21240" cy="212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A25A49-432A-0641-B73D-4FE44C4F0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849" y="4748784"/>
            <a:ext cx="1498600" cy="1498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7D6BCF-097B-604A-91FD-F3D9CB48B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8572" y="2889759"/>
            <a:ext cx="1498600" cy="1498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7CF8EA-9CE3-6049-B1B6-D629D97E62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6699" y="2889759"/>
            <a:ext cx="1498600" cy="1498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18361CB-18D0-9D4A-81A9-858193B665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2924" y="4388359"/>
            <a:ext cx="1498600" cy="14986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3DEE18E-C083-6C46-A152-8E32F4327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1034" y="2664969"/>
            <a:ext cx="1498600" cy="14986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523AE97-C570-F24D-BEB9-BD12BA52FC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6552" y="4253400"/>
            <a:ext cx="1498600" cy="1498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6B7B32D-976E-2047-AA06-32523FDB96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3455" y="2889759"/>
            <a:ext cx="1498600" cy="1498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1AB2DD3-CF5E-F944-878A-2BC7BD0DA1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9525" y="2078058"/>
            <a:ext cx="539849" cy="4558200"/>
          </a:xfrm>
          <a:prstGeom prst="rect">
            <a:avLst/>
          </a:prstGeom>
        </p:spPr>
      </p:pic>
      <p:sp>
        <p:nvSpPr>
          <p:cNvPr id="18" name="Стрелка вправо 17">
            <a:extLst>
              <a:ext uri="{FF2B5EF4-FFF2-40B4-BE49-F238E27FC236}">
                <a16:creationId xmlns:a16="http://schemas.microsoft.com/office/drawing/2014/main" id="{74FA8FCD-FB78-C244-85D2-0632E56CFD8E}"/>
              </a:ext>
            </a:extLst>
          </p:cNvPr>
          <p:cNvSpPr/>
          <p:nvPr/>
        </p:nvSpPr>
        <p:spPr>
          <a:xfrm>
            <a:off x="2438400" y="4250352"/>
            <a:ext cx="1572768" cy="498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873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E4596-3C7E-4A4F-933F-29B5D8802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5232" y="221742"/>
            <a:ext cx="9362640" cy="1079586"/>
          </a:xfrm>
        </p:spPr>
        <p:txBody>
          <a:bodyPr>
            <a:normAutofit fontScale="90000"/>
          </a:bodyPr>
          <a:lstStyle/>
          <a:p>
            <a:r>
              <a:rPr lang="en-US" dirty="0"/>
              <a:t>Digitize the lithology logs to CSV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EA94B9-0337-B040-BA87-C01E5A87B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1377528"/>
            <a:ext cx="7048500" cy="4800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5CFCB2-D3FD-9949-937C-15C5ED795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13" y="2413078"/>
            <a:ext cx="3546691" cy="2971950"/>
          </a:xfrm>
          <a:prstGeom prst="rect">
            <a:avLst/>
          </a:prstGeom>
        </p:spPr>
      </p:pic>
      <p:sp>
        <p:nvSpPr>
          <p:cNvPr id="19" name="Стрелка вправо 18">
            <a:extLst>
              <a:ext uri="{FF2B5EF4-FFF2-40B4-BE49-F238E27FC236}">
                <a16:creationId xmlns:a16="http://schemas.microsoft.com/office/drawing/2014/main" id="{97F6C6E9-51D7-374B-B615-862A17F39C19}"/>
              </a:ext>
            </a:extLst>
          </p:cNvPr>
          <p:cNvSpPr/>
          <p:nvPr/>
        </p:nvSpPr>
        <p:spPr>
          <a:xfrm>
            <a:off x="3967734" y="3702139"/>
            <a:ext cx="1015536" cy="393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59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E4596-3C7E-4A4F-933F-29B5D8802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5232" y="221742"/>
            <a:ext cx="9362640" cy="1079586"/>
          </a:xfrm>
        </p:spPr>
        <p:txBody>
          <a:bodyPr>
            <a:normAutofit/>
          </a:bodyPr>
          <a:lstStyle/>
          <a:p>
            <a:r>
              <a:rPr lang="en-US" dirty="0"/>
              <a:t>CNN classifier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64A014-7AB8-A74D-A42D-546AEE334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32" y="1809750"/>
            <a:ext cx="4584700" cy="3238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FAA77-81D4-2445-BD26-0ABA576A5F4A}"/>
              </a:ext>
            </a:extLst>
          </p:cNvPr>
          <p:cNvSpPr txBox="1"/>
          <p:nvPr/>
        </p:nvSpPr>
        <p:spPr>
          <a:xfrm>
            <a:off x="1475232" y="1597152"/>
            <a:ext cx="40597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First transfer learning and fine tuning</a:t>
            </a:r>
          </a:p>
          <a:p>
            <a:pPr algn="ctr"/>
            <a:r>
              <a:rPr lang="en-US" dirty="0"/>
              <a:t> on texture dataset</a:t>
            </a:r>
          </a:p>
          <a:p>
            <a:pPr algn="ctr"/>
            <a:r>
              <a:rPr lang="en-US" b="1" dirty="0"/>
              <a:t>KTH-TIPS and KTH-TIPS2</a:t>
            </a:r>
          </a:p>
          <a:p>
            <a:pPr algn="ctr"/>
            <a:r>
              <a:rPr lang="en-US" dirty="0"/>
              <a:t>using transferred weights from ImageNet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8A997-5D38-834B-A713-5626ADFCE3BC}"/>
              </a:ext>
            </a:extLst>
          </p:cNvPr>
          <p:cNvSpPr txBox="1"/>
          <p:nvPr/>
        </p:nvSpPr>
        <p:spPr>
          <a:xfrm>
            <a:off x="1475232" y="5048250"/>
            <a:ext cx="3948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Second transfer learning and fine tuning</a:t>
            </a:r>
          </a:p>
          <a:p>
            <a:pPr algn="ctr"/>
            <a:r>
              <a:rPr lang="en-US" dirty="0"/>
              <a:t> on rock photo dataset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D5C1C-D1FD-904D-A2CE-D1F3A92367F0}"/>
              </a:ext>
            </a:extLst>
          </p:cNvPr>
          <p:cNvSpPr txBox="1"/>
          <p:nvPr/>
        </p:nvSpPr>
        <p:spPr>
          <a:xfrm>
            <a:off x="6632448" y="2279904"/>
            <a:ext cx="5242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final layer should have N lithology binary outputs,</a:t>
            </a:r>
          </a:p>
          <a:p>
            <a:r>
              <a:rPr lang="en-US" dirty="0"/>
              <a:t>we have chosen 6</a:t>
            </a:r>
            <a:endParaRPr lang="ru-RU" dirty="0"/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DBAAFCDF-83F8-1145-B22C-ADA2545D7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193791"/>
              </p:ext>
            </p:extLst>
          </p:nvPr>
        </p:nvGraphicFramePr>
        <p:xfrm>
          <a:off x="6632448" y="3560926"/>
          <a:ext cx="524290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987">
                  <a:extLst>
                    <a:ext uri="{9D8B030D-6E8A-4147-A177-3AD203B41FA5}">
                      <a16:colId xmlns:a16="http://schemas.microsoft.com/office/drawing/2014/main" val="3475428059"/>
                    </a:ext>
                  </a:extLst>
                </a:gridCol>
                <a:gridCol w="748987">
                  <a:extLst>
                    <a:ext uri="{9D8B030D-6E8A-4147-A177-3AD203B41FA5}">
                      <a16:colId xmlns:a16="http://schemas.microsoft.com/office/drawing/2014/main" val="1231734319"/>
                    </a:ext>
                  </a:extLst>
                </a:gridCol>
                <a:gridCol w="748987">
                  <a:extLst>
                    <a:ext uri="{9D8B030D-6E8A-4147-A177-3AD203B41FA5}">
                      <a16:colId xmlns:a16="http://schemas.microsoft.com/office/drawing/2014/main" val="3685550567"/>
                    </a:ext>
                  </a:extLst>
                </a:gridCol>
                <a:gridCol w="748987">
                  <a:extLst>
                    <a:ext uri="{9D8B030D-6E8A-4147-A177-3AD203B41FA5}">
                      <a16:colId xmlns:a16="http://schemas.microsoft.com/office/drawing/2014/main" val="4230479857"/>
                    </a:ext>
                  </a:extLst>
                </a:gridCol>
                <a:gridCol w="748987">
                  <a:extLst>
                    <a:ext uri="{9D8B030D-6E8A-4147-A177-3AD203B41FA5}">
                      <a16:colId xmlns:a16="http://schemas.microsoft.com/office/drawing/2014/main" val="1758795123"/>
                    </a:ext>
                  </a:extLst>
                </a:gridCol>
                <a:gridCol w="748987">
                  <a:extLst>
                    <a:ext uri="{9D8B030D-6E8A-4147-A177-3AD203B41FA5}">
                      <a16:colId xmlns:a16="http://schemas.microsoft.com/office/drawing/2014/main" val="2575065805"/>
                    </a:ext>
                  </a:extLst>
                </a:gridCol>
                <a:gridCol w="748987">
                  <a:extLst>
                    <a:ext uri="{9D8B030D-6E8A-4147-A177-3AD203B41FA5}">
                      <a16:colId xmlns:a16="http://schemas.microsoft.com/office/drawing/2014/main" val="1597090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503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 or 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or 1</a:t>
                      </a:r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or 1</a:t>
                      </a:r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or 1</a:t>
                      </a:r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or 1</a:t>
                      </a:r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or 1</a:t>
                      </a:r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or 1</a:t>
                      </a:r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562776"/>
                  </a:ext>
                </a:extLst>
              </a:tr>
            </a:tbl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7BB199D-2434-6D4A-9ED3-0E9F7E5BE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126" y="5219916"/>
            <a:ext cx="3273552" cy="94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9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FFCD53A-2335-1E4A-94FE-8DB6FA48A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523237"/>
              </p:ext>
            </p:extLst>
          </p:nvPr>
        </p:nvGraphicFramePr>
        <p:xfrm>
          <a:off x="3533775" y="1365885"/>
          <a:ext cx="4555472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434">
                  <a:extLst>
                    <a:ext uri="{9D8B030D-6E8A-4147-A177-3AD203B41FA5}">
                      <a16:colId xmlns:a16="http://schemas.microsoft.com/office/drawing/2014/main" val="3556572632"/>
                    </a:ext>
                  </a:extLst>
                </a:gridCol>
                <a:gridCol w="569434">
                  <a:extLst>
                    <a:ext uri="{9D8B030D-6E8A-4147-A177-3AD203B41FA5}">
                      <a16:colId xmlns:a16="http://schemas.microsoft.com/office/drawing/2014/main" val="1142077398"/>
                    </a:ext>
                  </a:extLst>
                </a:gridCol>
                <a:gridCol w="569434">
                  <a:extLst>
                    <a:ext uri="{9D8B030D-6E8A-4147-A177-3AD203B41FA5}">
                      <a16:colId xmlns:a16="http://schemas.microsoft.com/office/drawing/2014/main" val="2631531740"/>
                    </a:ext>
                  </a:extLst>
                </a:gridCol>
                <a:gridCol w="569434">
                  <a:extLst>
                    <a:ext uri="{9D8B030D-6E8A-4147-A177-3AD203B41FA5}">
                      <a16:colId xmlns:a16="http://schemas.microsoft.com/office/drawing/2014/main" val="3047378405"/>
                    </a:ext>
                  </a:extLst>
                </a:gridCol>
                <a:gridCol w="569434">
                  <a:extLst>
                    <a:ext uri="{9D8B030D-6E8A-4147-A177-3AD203B41FA5}">
                      <a16:colId xmlns:a16="http://schemas.microsoft.com/office/drawing/2014/main" val="1617578430"/>
                    </a:ext>
                  </a:extLst>
                </a:gridCol>
                <a:gridCol w="569434">
                  <a:extLst>
                    <a:ext uri="{9D8B030D-6E8A-4147-A177-3AD203B41FA5}">
                      <a16:colId xmlns:a16="http://schemas.microsoft.com/office/drawing/2014/main" val="3967482560"/>
                    </a:ext>
                  </a:extLst>
                </a:gridCol>
                <a:gridCol w="569434">
                  <a:extLst>
                    <a:ext uri="{9D8B030D-6E8A-4147-A177-3AD203B41FA5}">
                      <a16:colId xmlns:a16="http://schemas.microsoft.com/office/drawing/2014/main" val="1383941421"/>
                    </a:ext>
                  </a:extLst>
                </a:gridCol>
                <a:gridCol w="569434">
                  <a:extLst>
                    <a:ext uri="{9D8B030D-6E8A-4147-A177-3AD203B41FA5}">
                      <a16:colId xmlns:a16="http://schemas.microsoft.com/office/drawing/2014/main" val="3940364256"/>
                    </a:ext>
                  </a:extLst>
                </a:gridCol>
              </a:tblGrid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3148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3149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4209475394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3149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3150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554035577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3150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3151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121077147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3151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3152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1685490440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3152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3153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69548372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3153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3154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1344162775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3154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3155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3450825357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3155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3156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2731990362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3156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3157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3376023310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3157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3158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431195121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3158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3159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4182697779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3159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3160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3802094496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3160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3161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3484527990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3161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3162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2496407710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3162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3163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4288590365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3163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3164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3196217638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3164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3165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3902154824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3165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3166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3958036820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3166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3167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3437556855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3167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3168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117647668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3168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3169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338664221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3169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3170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3930931091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3170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3171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2785220024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3171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3172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519124548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3172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3173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79026908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3173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3174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874599441"/>
                  </a:ext>
                </a:extLst>
              </a:tr>
              <a:tr h="161161"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3174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3175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405070563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4291310-0197-B54D-A383-9BB004E5F77E}"/>
              </a:ext>
            </a:extLst>
          </p:cNvPr>
          <p:cNvSpPr txBox="1">
            <a:spLocks/>
          </p:cNvSpPr>
          <p:nvPr/>
        </p:nvSpPr>
        <p:spPr>
          <a:xfrm>
            <a:off x="1475232" y="221742"/>
            <a:ext cx="9362640" cy="1079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CNN classifier. Demo on 6506_12-5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134AE-8161-C44E-BF03-69C46D808A7B}"/>
              </a:ext>
            </a:extLst>
          </p:cNvPr>
          <p:cNvSpPr txBox="1"/>
          <p:nvPr/>
        </p:nvSpPr>
        <p:spPr>
          <a:xfrm>
            <a:off x="4505672" y="6010656"/>
            <a:ext cx="261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Hand-check accuracy 54%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5496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E4596-3C7E-4A4F-933F-29B5D8802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5232" y="221742"/>
            <a:ext cx="9362640" cy="1079586"/>
          </a:xfrm>
        </p:spPr>
        <p:txBody>
          <a:bodyPr>
            <a:normAutofit/>
          </a:bodyPr>
          <a:lstStyle/>
          <a:p>
            <a:r>
              <a:rPr lang="en-US" dirty="0"/>
              <a:t>3. Future ideas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0AC14-7B04-9E4A-86C0-75A966141CC0}"/>
              </a:ext>
            </a:extLst>
          </p:cNvPr>
          <p:cNvSpPr txBox="1"/>
          <p:nvPr/>
        </p:nvSpPr>
        <p:spPr>
          <a:xfrm>
            <a:off x="1036320" y="1907292"/>
            <a:ext cx="104119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Investigate the measurements more deeply.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With autoencoder feature space the possibility of good </a:t>
            </a:r>
            <a:r>
              <a:rPr lang="en-US" sz="2400" dirty="0" err="1"/>
              <a:t>clusterization</a:t>
            </a:r>
            <a:r>
              <a:rPr lang="en-US" sz="2400" dirty="0"/>
              <a:t> is high.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autoencoder can also be used to remove outliers (bad measurements).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think that the trained CNN should be used to generate the missing ground truth data (lithology logs) for all wells.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 a deep classifier (possibly with recurrent architecture due to the depth nature) on real and generated lithology logs, do not try to connect cluster features with CNN features.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1544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E4596-3C7E-4A4F-933F-29B5D8802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0043"/>
            <a:ext cx="9144000" cy="2387600"/>
          </a:xfrm>
        </p:spPr>
        <p:txBody>
          <a:bodyPr/>
          <a:lstStyle/>
          <a:p>
            <a:r>
              <a:rPr lang="en-US" dirty="0"/>
              <a:t>1. Well logs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6616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E4596-3C7E-4A4F-933F-29B5D8802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4680" y="2349414"/>
            <a:ext cx="9362640" cy="1079586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 </a:t>
            </a:r>
            <a:br>
              <a:rPr lang="en-US" dirty="0"/>
            </a:br>
            <a:r>
              <a:rPr lang="en-US" dirty="0"/>
              <a:t>for your attention!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7620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E4596-3C7E-4A4F-933F-29B5D8802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5915"/>
            <a:ext cx="9144000" cy="2387600"/>
          </a:xfrm>
        </p:spPr>
        <p:txBody>
          <a:bodyPr/>
          <a:lstStyle/>
          <a:p>
            <a:r>
              <a:rPr lang="en-US" dirty="0"/>
              <a:t>PDF </a:t>
            </a:r>
            <a:r>
              <a:rPr lang="en-US" dirty="0">
                <a:sym typeface="Wingdings" pitchFamily="2" charset="2"/>
              </a:rPr>
              <a:t> SVG polylines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ED01658-B426-2947-81BA-BEF58EF4E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65590"/>
            <a:ext cx="9144000" cy="1655762"/>
          </a:xfrm>
        </p:spPr>
        <p:txBody>
          <a:bodyPr/>
          <a:lstStyle/>
          <a:p>
            <a:r>
              <a:rPr lang="en-US" dirty="0"/>
              <a:t>Script for </a:t>
            </a:r>
            <a:r>
              <a:rPr lang="en-US" dirty="0" err="1"/>
              <a:t>Inkspace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FB6B5C-DFD6-2340-9918-B54DCF535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579" y="3561334"/>
            <a:ext cx="1402842" cy="147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4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E4596-3C7E-4A4F-933F-29B5D8802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1776" y="204280"/>
            <a:ext cx="9144000" cy="980772"/>
          </a:xfrm>
        </p:spPr>
        <p:txBody>
          <a:bodyPr/>
          <a:lstStyle/>
          <a:p>
            <a:pPr algn="r"/>
            <a:r>
              <a:rPr lang="en-US" dirty="0"/>
              <a:t>Data completeness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33F0B0-B420-8547-BCA0-21378C0A5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96" y="204280"/>
            <a:ext cx="3581400" cy="6273800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2BB926E9-13A6-9844-B682-82165A715ECE}"/>
              </a:ext>
            </a:extLst>
          </p:cNvPr>
          <p:cNvCxnSpPr/>
          <p:nvPr/>
        </p:nvCxnSpPr>
        <p:spPr>
          <a:xfrm>
            <a:off x="661481" y="2062264"/>
            <a:ext cx="42898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F903959-2150-6541-A210-10340E425282}"/>
              </a:ext>
            </a:extLst>
          </p:cNvPr>
          <p:cNvCxnSpPr/>
          <p:nvPr/>
        </p:nvCxnSpPr>
        <p:spPr>
          <a:xfrm>
            <a:off x="636351" y="5453975"/>
            <a:ext cx="42898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BE2E6F-DF38-FF44-B5F7-5859372C4F19}"/>
              </a:ext>
            </a:extLst>
          </p:cNvPr>
          <p:cNvSpPr txBox="1"/>
          <p:nvPr/>
        </p:nvSpPr>
        <p:spPr>
          <a:xfrm>
            <a:off x="5155660" y="2130357"/>
            <a:ext cx="15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 bound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0F687-9581-7642-B372-FE4A72187007}"/>
              </a:ext>
            </a:extLst>
          </p:cNvPr>
          <p:cNvSpPr txBox="1"/>
          <p:nvPr/>
        </p:nvSpPr>
        <p:spPr>
          <a:xfrm>
            <a:off x="5155660" y="526930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Upper bound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221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E4596-3C7E-4A4F-933F-29B5D8802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357" y="204280"/>
            <a:ext cx="9144000" cy="980772"/>
          </a:xfrm>
        </p:spPr>
        <p:txBody>
          <a:bodyPr/>
          <a:lstStyle/>
          <a:p>
            <a:r>
              <a:rPr lang="en-US" dirty="0"/>
              <a:t>Measurements </a:t>
            </a:r>
            <a:endParaRPr lang="ru-RU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8BE73551-F5A3-1247-8F20-2A73C0053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779162"/>
              </p:ext>
            </p:extLst>
          </p:nvPr>
        </p:nvGraphicFramePr>
        <p:xfrm>
          <a:off x="1071685" y="1706959"/>
          <a:ext cx="9728739" cy="3766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417">
                  <a:extLst>
                    <a:ext uri="{9D8B030D-6E8A-4147-A177-3AD203B41FA5}">
                      <a16:colId xmlns:a16="http://schemas.microsoft.com/office/drawing/2014/main" val="894325055"/>
                    </a:ext>
                  </a:extLst>
                </a:gridCol>
                <a:gridCol w="943583">
                  <a:extLst>
                    <a:ext uri="{9D8B030D-6E8A-4147-A177-3AD203B41FA5}">
                      <a16:colId xmlns:a16="http://schemas.microsoft.com/office/drawing/2014/main" val="3748368897"/>
                    </a:ext>
                  </a:extLst>
                </a:gridCol>
                <a:gridCol w="943583">
                  <a:extLst>
                    <a:ext uri="{9D8B030D-6E8A-4147-A177-3AD203B41FA5}">
                      <a16:colId xmlns:a16="http://schemas.microsoft.com/office/drawing/2014/main" val="2987612167"/>
                    </a:ext>
                  </a:extLst>
                </a:gridCol>
                <a:gridCol w="1021405">
                  <a:extLst>
                    <a:ext uri="{9D8B030D-6E8A-4147-A177-3AD203B41FA5}">
                      <a16:colId xmlns:a16="http://schemas.microsoft.com/office/drawing/2014/main" val="1852466598"/>
                    </a:ext>
                  </a:extLst>
                </a:gridCol>
                <a:gridCol w="1089498">
                  <a:extLst>
                    <a:ext uri="{9D8B030D-6E8A-4147-A177-3AD203B41FA5}">
                      <a16:colId xmlns:a16="http://schemas.microsoft.com/office/drawing/2014/main" val="2047248996"/>
                    </a:ext>
                  </a:extLst>
                </a:gridCol>
                <a:gridCol w="891340">
                  <a:extLst>
                    <a:ext uri="{9D8B030D-6E8A-4147-A177-3AD203B41FA5}">
                      <a16:colId xmlns:a16="http://schemas.microsoft.com/office/drawing/2014/main" val="1326238682"/>
                    </a:ext>
                  </a:extLst>
                </a:gridCol>
                <a:gridCol w="1080971">
                  <a:extLst>
                    <a:ext uri="{9D8B030D-6E8A-4147-A177-3AD203B41FA5}">
                      <a16:colId xmlns:a16="http://schemas.microsoft.com/office/drawing/2014/main" val="2313539974"/>
                    </a:ext>
                  </a:extLst>
                </a:gridCol>
                <a:gridCol w="1568557">
                  <a:extLst>
                    <a:ext uri="{9D8B030D-6E8A-4147-A177-3AD203B41FA5}">
                      <a16:colId xmlns:a16="http://schemas.microsoft.com/office/drawing/2014/main" val="2582111293"/>
                    </a:ext>
                  </a:extLst>
                </a:gridCol>
                <a:gridCol w="593385">
                  <a:extLst>
                    <a:ext uri="{9D8B030D-6E8A-4147-A177-3AD203B41FA5}">
                      <a16:colId xmlns:a16="http://schemas.microsoft.com/office/drawing/2014/main" val="623967486"/>
                    </a:ext>
                  </a:extLst>
                </a:gridCol>
              </a:tblGrid>
              <a:tr h="445663"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6201_11-1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6201_11-2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620</a:t>
                      </a:r>
                      <a:r>
                        <a:rPr lang="en-US" sz="1200" dirty="0"/>
                        <a:t>4</a:t>
                      </a:r>
                      <a:r>
                        <a:rPr lang="ru-RU" sz="1200" dirty="0"/>
                        <a:t>_1</a:t>
                      </a:r>
                      <a:r>
                        <a:rPr lang="en-US" sz="1200" dirty="0"/>
                        <a:t>0</a:t>
                      </a:r>
                      <a:r>
                        <a:rPr lang="ru-RU" sz="1200" dirty="0"/>
                        <a:t>-</a:t>
                      </a:r>
                      <a:r>
                        <a:rPr lang="en-US" sz="1200" dirty="0"/>
                        <a:t>2_A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620</a:t>
                      </a:r>
                      <a:r>
                        <a:rPr lang="en-US" sz="1200" dirty="0"/>
                        <a:t>4</a:t>
                      </a:r>
                      <a:r>
                        <a:rPr lang="ru-RU" sz="1200" dirty="0"/>
                        <a:t>_1</a:t>
                      </a:r>
                      <a:r>
                        <a:rPr lang="en-US" sz="1200" dirty="0"/>
                        <a:t>0</a:t>
                      </a:r>
                      <a:r>
                        <a:rPr lang="ru-RU" sz="1200" dirty="0"/>
                        <a:t>-</a:t>
                      </a:r>
                      <a:r>
                        <a:rPr lang="en-US" sz="1200" dirty="0"/>
                        <a:t>2_R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620</a:t>
                      </a:r>
                      <a:r>
                        <a:rPr lang="en-US" sz="1200" dirty="0"/>
                        <a:t>4</a:t>
                      </a:r>
                      <a:r>
                        <a:rPr lang="ru-RU" sz="1200" dirty="0"/>
                        <a:t>_1</a:t>
                      </a:r>
                      <a:r>
                        <a:rPr lang="en-US" sz="1200" dirty="0"/>
                        <a:t>1</a:t>
                      </a:r>
                      <a:r>
                        <a:rPr lang="ru-RU" sz="1200" dirty="0"/>
                        <a:t>-</a:t>
                      </a:r>
                      <a:r>
                        <a:rPr lang="en-US" sz="1200" dirty="0"/>
                        <a:t>1</a:t>
                      </a:r>
                      <a:endParaRPr lang="ru-RU" sz="1200" dirty="0"/>
                    </a:p>
                    <a:p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6</a:t>
                      </a:r>
                      <a:r>
                        <a:rPr lang="en-US" sz="1200" dirty="0"/>
                        <a:t>4</a:t>
                      </a:r>
                      <a:r>
                        <a:rPr lang="ru-RU" sz="1200" dirty="0"/>
                        <a:t>0</a:t>
                      </a:r>
                      <a:r>
                        <a:rPr lang="en-US" sz="1200" dirty="0"/>
                        <a:t>6</a:t>
                      </a:r>
                      <a:r>
                        <a:rPr lang="ru-RU" sz="1200" dirty="0"/>
                        <a:t>_</a:t>
                      </a:r>
                      <a:r>
                        <a:rPr lang="en-US" sz="1200" dirty="0"/>
                        <a:t>3</a:t>
                      </a:r>
                      <a:r>
                        <a:rPr lang="ru-RU" sz="1200" dirty="0"/>
                        <a:t>-</a:t>
                      </a:r>
                      <a:r>
                        <a:rPr lang="en-US" sz="1200" dirty="0"/>
                        <a:t>2</a:t>
                      </a:r>
                      <a:endParaRPr lang="ru-RU" sz="1200" dirty="0"/>
                    </a:p>
                    <a:p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6</a:t>
                      </a:r>
                      <a:r>
                        <a:rPr lang="en-US" sz="1200" dirty="0"/>
                        <a:t>5</a:t>
                      </a:r>
                      <a:r>
                        <a:rPr lang="ru-RU" sz="1200" dirty="0"/>
                        <a:t>0</a:t>
                      </a:r>
                      <a:r>
                        <a:rPr lang="en-US" sz="1200" dirty="0"/>
                        <a:t>6</a:t>
                      </a:r>
                      <a:r>
                        <a:rPr lang="ru-RU" sz="1200" dirty="0"/>
                        <a:t>_</a:t>
                      </a:r>
                      <a:r>
                        <a:rPr lang="en-US" sz="1200" dirty="0"/>
                        <a:t>12</a:t>
                      </a:r>
                      <a:r>
                        <a:rPr lang="ru-RU" sz="1200" dirty="0"/>
                        <a:t>-</a:t>
                      </a:r>
                      <a:r>
                        <a:rPr lang="en-US" sz="1200" dirty="0"/>
                        <a:t>5</a:t>
                      </a:r>
                      <a:endParaRPr lang="ru-RU" sz="1200" dirty="0"/>
                    </a:p>
                    <a:p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</a:t>
                      </a:r>
                      <a:endParaRPr lang="ru-RU" sz="1200" dirty="0"/>
                    </a:p>
                    <a:p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36689"/>
                  </a:ext>
                </a:extLst>
              </a:tr>
              <a:tr h="445663">
                <a:tc>
                  <a:txBody>
                    <a:bodyPr/>
                    <a:lstStyle/>
                    <a:p>
                      <a:r>
                        <a:rPr lang="en-US" sz="1200" b="1" dirty="0"/>
                        <a:t>NEUTRON POROSITY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774820"/>
                  </a:ext>
                </a:extLst>
              </a:tr>
              <a:tr h="445663">
                <a:tc>
                  <a:txBody>
                    <a:bodyPr/>
                    <a:lstStyle/>
                    <a:p>
                      <a:r>
                        <a:rPr lang="en-US" sz="1200" b="1" dirty="0"/>
                        <a:t>BULK DENSITY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196410"/>
                  </a:ext>
                </a:extLst>
              </a:tr>
              <a:tr h="445663">
                <a:tc>
                  <a:txBody>
                    <a:bodyPr/>
                    <a:lstStyle/>
                    <a:p>
                      <a:r>
                        <a:rPr lang="en-US" sz="1200" b="1" dirty="0"/>
                        <a:t>SHALLOW RESISTIVITY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311417"/>
                  </a:ext>
                </a:extLst>
              </a:tr>
              <a:tr h="361482">
                <a:tc>
                  <a:txBody>
                    <a:bodyPr/>
                    <a:lstStyle/>
                    <a:p>
                      <a:r>
                        <a:rPr lang="en-US" sz="1200" b="1" dirty="0"/>
                        <a:t>CALIPER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614269"/>
                  </a:ext>
                </a:extLst>
              </a:tr>
              <a:tr h="445663">
                <a:tc>
                  <a:txBody>
                    <a:bodyPr/>
                    <a:lstStyle/>
                    <a:p>
                      <a:r>
                        <a:rPr lang="en-US" sz="1200" b="1" dirty="0"/>
                        <a:t>DEEP RESISTIVITY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964503"/>
                  </a:ext>
                </a:extLst>
              </a:tr>
              <a:tr h="445663">
                <a:tc>
                  <a:txBody>
                    <a:bodyPr/>
                    <a:lstStyle/>
                    <a:p>
                      <a:r>
                        <a:rPr lang="en-US" sz="1200" b="1" dirty="0"/>
                        <a:t>MEDIUM RESISTIVITY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986425"/>
                  </a:ext>
                </a:extLst>
              </a:tr>
              <a:tr h="445663">
                <a:tc>
                  <a:txBody>
                    <a:bodyPr/>
                    <a:lstStyle/>
                    <a:p>
                      <a:r>
                        <a:rPr lang="en-US" sz="1200" b="1" dirty="0"/>
                        <a:t>GAMMA RAY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7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1" dirty="0"/>
                        <a:t>SONIC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507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95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E4596-3C7E-4A4F-933F-29B5D8802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Remove anomaly wells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7578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E4596-3C7E-4A4F-933F-29B5D8802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356" y="204280"/>
            <a:ext cx="10153083" cy="980772"/>
          </a:xfrm>
        </p:spPr>
        <p:txBody>
          <a:bodyPr>
            <a:normAutofit fontScale="90000"/>
          </a:bodyPr>
          <a:lstStyle/>
          <a:p>
            <a:r>
              <a:rPr lang="en-US" dirty="0"/>
              <a:t>Removed wells and measurements </a:t>
            </a:r>
            <a:endParaRPr lang="ru-RU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8BE73551-F5A3-1247-8F20-2A73C0053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458054"/>
              </p:ext>
            </p:extLst>
          </p:nvPr>
        </p:nvGraphicFramePr>
        <p:xfrm>
          <a:off x="1231630" y="1694767"/>
          <a:ext cx="9728739" cy="3766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417">
                  <a:extLst>
                    <a:ext uri="{9D8B030D-6E8A-4147-A177-3AD203B41FA5}">
                      <a16:colId xmlns:a16="http://schemas.microsoft.com/office/drawing/2014/main" val="894325055"/>
                    </a:ext>
                  </a:extLst>
                </a:gridCol>
                <a:gridCol w="943583">
                  <a:extLst>
                    <a:ext uri="{9D8B030D-6E8A-4147-A177-3AD203B41FA5}">
                      <a16:colId xmlns:a16="http://schemas.microsoft.com/office/drawing/2014/main" val="3748368897"/>
                    </a:ext>
                  </a:extLst>
                </a:gridCol>
                <a:gridCol w="943583">
                  <a:extLst>
                    <a:ext uri="{9D8B030D-6E8A-4147-A177-3AD203B41FA5}">
                      <a16:colId xmlns:a16="http://schemas.microsoft.com/office/drawing/2014/main" val="2987612167"/>
                    </a:ext>
                  </a:extLst>
                </a:gridCol>
                <a:gridCol w="1021405">
                  <a:extLst>
                    <a:ext uri="{9D8B030D-6E8A-4147-A177-3AD203B41FA5}">
                      <a16:colId xmlns:a16="http://schemas.microsoft.com/office/drawing/2014/main" val="1852466598"/>
                    </a:ext>
                  </a:extLst>
                </a:gridCol>
                <a:gridCol w="1089498">
                  <a:extLst>
                    <a:ext uri="{9D8B030D-6E8A-4147-A177-3AD203B41FA5}">
                      <a16:colId xmlns:a16="http://schemas.microsoft.com/office/drawing/2014/main" val="2047248996"/>
                    </a:ext>
                  </a:extLst>
                </a:gridCol>
                <a:gridCol w="891340">
                  <a:extLst>
                    <a:ext uri="{9D8B030D-6E8A-4147-A177-3AD203B41FA5}">
                      <a16:colId xmlns:a16="http://schemas.microsoft.com/office/drawing/2014/main" val="1326238682"/>
                    </a:ext>
                  </a:extLst>
                </a:gridCol>
                <a:gridCol w="1080971">
                  <a:extLst>
                    <a:ext uri="{9D8B030D-6E8A-4147-A177-3AD203B41FA5}">
                      <a16:colId xmlns:a16="http://schemas.microsoft.com/office/drawing/2014/main" val="2313539974"/>
                    </a:ext>
                  </a:extLst>
                </a:gridCol>
                <a:gridCol w="1568557">
                  <a:extLst>
                    <a:ext uri="{9D8B030D-6E8A-4147-A177-3AD203B41FA5}">
                      <a16:colId xmlns:a16="http://schemas.microsoft.com/office/drawing/2014/main" val="2582111293"/>
                    </a:ext>
                  </a:extLst>
                </a:gridCol>
                <a:gridCol w="593385">
                  <a:extLst>
                    <a:ext uri="{9D8B030D-6E8A-4147-A177-3AD203B41FA5}">
                      <a16:colId xmlns:a16="http://schemas.microsoft.com/office/drawing/2014/main" val="623967486"/>
                    </a:ext>
                  </a:extLst>
                </a:gridCol>
              </a:tblGrid>
              <a:tr h="445663">
                <a:tc>
                  <a:txBody>
                    <a:bodyPr/>
                    <a:lstStyle/>
                    <a:p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6201_11-1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6201_11-2</a:t>
                      </a:r>
                      <a:endParaRPr lang="ru-RU" sz="12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620</a:t>
                      </a:r>
                      <a:r>
                        <a:rPr lang="en-US" sz="1200" dirty="0"/>
                        <a:t>4</a:t>
                      </a:r>
                      <a:r>
                        <a:rPr lang="ru-RU" sz="1200" dirty="0"/>
                        <a:t>_1</a:t>
                      </a:r>
                      <a:r>
                        <a:rPr lang="en-US" sz="1200" dirty="0"/>
                        <a:t>0</a:t>
                      </a:r>
                      <a:r>
                        <a:rPr lang="ru-RU" sz="1200" dirty="0"/>
                        <a:t>-</a:t>
                      </a:r>
                      <a:r>
                        <a:rPr lang="en-US" sz="1200" dirty="0"/>
                        <a:t>2_A</a:t>
                      </a:r>
                      <a:endParaRPr lang="ru-RU" sz="12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620</a:t>
                      </a:r>
                      <a:r>
                        <a:rPr lang="en-US" sz="1200" dirty="0"/>
                        <a:t>4</a:t>
                      </a:r>
                      <a:r>
                        <a:rPr lang="ru-RU" sz="1200" dirty="0"/>
                        <a:t>_1</a:t>
                      </a:r>
                      <a:r>
                        <a:rPr lang="en-US" sz="1200" dirty="0"/>
                        <a:t>0</a:t>
                      </a:r>
                      <a:r>
                        <a:rPr lang="ru-RU" sz="1200" dirty="0"/>
                        <a:t>-</a:t>
                      </a:r>
                      <a:r>
                        <a:rPr lang="en-US" sz="1200" dirty="0"/>
                        <a:t>2_R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620</a:t>
                      </a:r>
                      <a:r>
                        <a:rPr lang="en-US" sz="1200" dirty="0"/>
                        <a:t>4</a:t>
                      </a:r>
                      <a:r>
                        <a:rPr lang="ru-RU" sz="1200" dirty="0"/>
                        <a:t>_1</a:t>
                      </a:r>
                      <a:r>
                        <a:rPr lang="en-US" sz="1200" dirty="0"/>
                        <a:t>1</a:t>
                      </a:r>
                      <a:r>
                        <a:rPr lang="ru-RU" sz="1200" dirty="0"/>
                        <a:t>-</a:t>
                      </a:r>
                      <a:r>
                        <a:rPr lang="en-US" sz="1200" dirty="0"/>
                        <a:t>1</a:t>
                      </a:r>
                      <a:endParaRPr lang="ru-RU" sz="1200" dirty="0"/>
                    </a:p>
                    <a:p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6</a:t>
                      </a:r>
                      <a:r>
                        <a:rPr lang="en-US" sz="1200" dirty="0"/>
                        <a:t>4</a:t>
                      </a:r>
                      <a:r>
                        <a:rPr lang="ru-RU" sz="1200" dirty="0"/>
                        <a:t>0</a:t>
                      </a:r>
                      <a:r>
                        <a:rPr lang="en-US" sz="1200" dirty="0"/>
                        <a:t>6</a:t>
                      </a:r>
                      <a:r>
                        <a:rPr lang="ru-RU" sz="1200" dirty="0"/>
                        <a:t>_</a:t>
                      </a:r>
                      <a:r>
                        <a:rPr lang="en-US" sz="1200" dirty="0"/>
                        <a:t>3</a:t>
                      </a:r>
                      <a:r>
                        <a:rPr lang="ru-RU" sz="1200" dirty="0"/>
                        <a:t>-</a:t>
                      </a:r>
                      <a:r>
                        <a:rPr lang="en-US" sz="1200" dirty="0"/>
                        <a:t>2</a:t>
                      </a:r>
                      <a:endParaRPr lang="ru-RU" sz="1200" dirty="0"/>
                    </a:p>
                    <a:p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6</a:t>
                      </a:r>
                      <a:r>
                        <a:rPr lang="en-US" sz="1200" dirty="0"/>
                        <a:t>5</a:t>
                      </a:r>
                      <a:r>
                        <a:rPr lang="ru-RU" sz="1200" dirty="0"/>
                        <a:t>0</a:t>
                      </a:r>
                      <a:r>
                        <a:rPr lang="en-US" sz="1200" dirty="0"/>
                        <a:t>6</a:t>
                      </a:r>
                      <a:r>
                        <a:rPr lang="ru-RU" sz="1200" dirty="0"/>
                        <a:t>_</a:t>
                      </a:r>
                      <a:r>
                        <a:rPr lang="en-US" sz="1200" dirty="0"/>
                        <a:t>12</a:t>
                      </a:r>
                      <a:r>
                        <a:rPr lang="ru-RU" sz="1200" dirty="0"/>
                        <a:t>-</a:t>
                      </a:r>
                      <a:r>
                        <a:rPr lang="en-US" sz="1200" dirty="0"/>
                        <a:t>5</a:t>
                      </a:r>
                      <a:endParaRPr lang="ru-RU" sz="1200" dirty="0"/>
                    </a:p>
                    <a:p>
                      <a:endParaRPr lang="ru-RU" sz="12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X</a:t>
                      </a:r>
                      <a:endParaRPr lang="ru-RU" sz="1200" dirty="0"/>
                    </a:p>
                    <a:p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36689"/>
                  </a:ext>
                </a:extLst>
              </a:tr>
              <a:tr h="445663">
                <a:tc>
                  <a:txBody>
                    <a:bodyPr/>
                    <a:lstStyle/>
                    <a:p>
                      <a:r>
                        <a:rPr lang="en-US" sz="1200" b="1" dirty="0"/>
                        <a:t>NEUTRON POROSITY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774820"/>
                  </a:ext>
                </a:extLst>
              </a:tr>
              <a:tr h="445663">
                <a:tc>
                  <a:txBody>
                    <a:bodyPr/>
                    <a:lstStyle/>
                    <a:p>
                      <a:r>
                        <a:rPr lang="en-US" sz="1200" b="1" dirty="0"/>
                        <a:t>BULK DENSITY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196410"/>
                  </a:ext>
                </a:extLst>
              </a:tr>
              <a:tr h="445663">
                <a:tc>
                  <a:txBody>
                    <a:bodyPr/>
                    <a:lstStyle/>
                    <a:p>
                      <a:r>
                        <a:rPr lang="en-US" sz="1200" b="1" dirty="0"/>
                        <a:t>SHALLOW RESISTIVITY</a:t>
                      </a:r>
                      <a:endParaRPr lang="ru-RU" sz="1200" b="1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311417"/>
                  </a:ext>
                </a:extLst>
              </a:tr>
              <a:tr h="361482">
                <a:tc>
                  <a:txBody>
                    <a:bodyPr/>
                    <a:lstStyle/>
                    <a:p>
                      <a:r>
                        <a:rPr lang="en-US" sz="1200" b="1" dirty="0"/>
                        <a:t>CALIPER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614269"/>
                  </a:ext>
                </a:extLst>
              </a:tr>
              <a:tr h="445663">
                <a:tc>
                  <a:txBody>
                    <a:bodyPr/>
                    <a:lstStyle/>
                    <a:p>
                      <a:r>
                        <a:rPr lang="en-US" sz="1200" b="1" dirty="0"/>
                        <a:t>DEEP RESISTIVITY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964503"/>
                  </a:ext>
                </a:extLst>
              </a:tr>
              <a:tr h="445663">
                <a:tc>
                  <a:txBody>
                    <a:bodyPr/>
                    <a:lstStyle/>
                    <a:p>
                      <a:r>
                        <a:rPr lang="en-US" sz="1200" b="1" dirty="0"/>
                        <a:t>MEDIUM RESISTIVITY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986425"/>
                  </a:ext>
                </a:extLst>
              </a:tr>
              <a:tr h="445663">
                <a:tc>
                  <a:txBody>
                    <a:bodyPr/>
                    <a:lstStyle/>
                    <a:p>
                      <a:r>
                        <a:rPr lang="en-US" sz="1200" b="1" dirty="0"/>
                        <a:t>GAMMA RAY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7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1" dirty="0"/>
                        <a:t>SONIC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ru-RU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507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351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E4596-3C7E-4A4F-933F-29B5D8802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SVG cloud of points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TXT file with a vector of linear interpolated function of constant depth step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4854D8-9FA0-7144-945F-8592BC868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10" y="4888992"/>
            <a:ext cx="1859265" cy="1672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48112-EE11-864F-99FE-C8619EA23F33}"/>
              </a:ext>
            </a:extLst>
          </p:cNvPr>
          <p:cNvSpPr txBox="1"/>
          <p:nvPr/>
        </p:nvSpPr>
        <p:spPr>
          <a:xfrm>
            <a:off x="6937248" y="5705856"/>
            <a:ext cx="153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MATLAB script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2390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E4596-3C7E-4A4F-933F-29B5D8802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6448"/>
            <a:ext cx="9144000" cy="1026160"/>
          </a:xfrm>
        </p:spPr>
        <p:txBody>
          <a:bodyPr>
            <a:normAutofit/>
          </a:bodyPr>
          <a:lstStyle/>
          <a:p>
            <a:r>
              <a:rPr lang="en-US" dirty="0"/>
              <a:t>Data format</a:t>
            </a:r>
            <a:endParaRPr lang="ru-RU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1B174406-092C-BD40-BA4C-C227021E9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34383"/>
              </p:ext>
            </p:extLst>
          </p:nvPr>
        </p:nvGraphicFramePr>
        <p:xfrm>
          <a:off x="1763776" y="1965452"/>
          <a:ext cx="1735328" cy="4203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5328">
                  <a:extLst>
                    <a:ext uri="{9D8B030D-6E8A-4147-A177-3AD203B41FA5}">
                      <a16:colId xmlns:a16="http://schemas.microsoft.com/office/drawing/2014/main" val="2739261599"/>
                    </a:ext>
                  </a:extLst>
                </a:gridCol>
              </a:tblGrid>
              <a:tr h="8407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Well #1</a:t>
                      </a:r>
                      <a:endParaRPr lang="ru-RU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472737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Well #2</a:t>
                      </a:r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831727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Well #3</a:t>
                      </a:r>
                      <a:endParaRPr lang="ru-RU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800131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Well #4</a:t>
                      </a:r>
                      <a:endParaRPr lang="ru-RU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643228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Well #5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22308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ACE6650-D7F1-5346-97C7-84A6EA5DD1EB}"/>
              </a:ext>
            </a:extLst>
          </p:cNvPr>
          <p:cNvSpPr txBox="1"/>
          <p:nvPr/>
        </p:nvSpPr>
        <p:spPr>
          <a:xfrm>
            <a:off x="964070" y="1596120"/>
            <a:ext cx="82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Matrix</a:t>
            </a:r>
            <a:endParaRPr lang="ru-RU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4C61B-C138-9943-B5BD-F46B37F82613}"/>
              </a:ext>
            </a:extLst>
          </p:cNvPr>
          <p:cNvSpPr txBox="1"/>
          <p:nvPr/>
        </p:nvSpPr>
        <p:spPr>
          <a:xfrm>
            <a:off x="1046496" y="1998964"/>
            <a:ext cx="63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E28C7F-C438-8B4B-B3D3-6AD9A828BD0D}"/>
              </a:ext>
            </a:extLst>
          </p:cNvPr>
          <p:cNvSpPr txBox="1"/>
          <p:nvPr/>
        </p:nvSpPr>
        <p:spPr>
          <a:xfrm>
            <a:off x="2358929" y="1596120"/>
            <a:ext cx="5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cols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6E2E88C-CEFB-DA4D-A855-8803EAD5E0E0}"/>
              </a:ext>
            </a:extLst>
          </p:cNvPr>
          <p:cNvSpPr/>
          <p:nvPr/>
        </p:nvSpPr>
        <p:spPr>
          <a:xfrm>
            <a:off x="3998976" y="3059668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 row is a 7 measurements vector on the same depth of a well</a:t>
            </a:r>
          </a:p>
          <a:p>
            <a:r>
              <a:rPr lang="ru-RU" dirty="0"/>
              <a:t>[42.724783 72.046957 36.064348 58.902609 36.655652 8.505652 89.302087]</a:t>
            </a:r>
          </a:p>
        </p:txBody>
      </p:sp>
    </p:spTree>
    <p:extLst>
      <p:ext uri="{BB962C8B-B14F-4D97-AF65-F5344CB8AC3E}">
        <p14:creationId xmlns:p14="http://schemas.microsoft.com/office/powerpoint/2010/main" val="22947166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788</Words>
  <Application>Microsoft Macintosh PowerPoint</Application>
  <PresentationFormat>Широкоэкранный</PresentationFormat>
  <Paragraphs>434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Тема Office</vt:lpstr>
      <vt:lpstr> Challenge 3  Gubkin Team  </vt:lpstr>
      <vt:lpstr>1. Well logs</vt:lpstr>
      <vt:lpstr>PDF  SVG polylines</vt:lpstr>
      <vt:lpstr>Data completeness</vt:lpstr>
      <vt:lpstr>Measurements </vt:lpstr>
      <vt:lpstr>Remove anomaly wells</vt:lpstr>
      <vt:lpstr>Removed wells and measurements </vt:lpstr>
      <vt:lpstr>SVG cloud of points  TXT file with a vector of linear interpolated function of constant depth step</vt:lpstr>
      <vt:lpstr>Data format</vt:lpstr>
      <vt:lpstr>PCA analysis shows that 2 measurements are enough to describe 90% of the data</vt:lpstr>
      <vt:lpstr>K-means clusterization</vt:lpstr>
      <vt:lpstr>K-means clusterization</vt:lpstr>
      <vt:lpstr>Use autoencoder feature space for clustering</vt:lpstr>
      <vt:lpstr>2. CNN for lithology photos</vt:lpstr>
      <vt:lpstr>Extract rock images from photos with pyImSegm tool</vt:lpstr>
      <vt:lpstr>Digitize the lithology logs to CSV</vt:lpstr>
      <vt:lpstr>CNN classifier</vt:lpstr>
      <vt:lpstr>Презентация PowerPoint</vt:lpstr>
      <vt:lpstr>3. Future ideas</vt:lpstr>
      <vt:lpstr>Thank you 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PDFSVG</dc:title>
  <dc:creator>Microsoft Office User</dc:creator>
  <cp:lastModifiedBy>Microsoft Office User</cp:lastModifiedBy>
  <cp:revision>21</cp:revision>
  <dcterms:created xsi:type="dcterms:W3CDTF">2019-12-15T03:57:27Z</dcterms:created>
  <dcterms:modified xsi:type="dcterms:W3CDTF">2019-12-15T06:39:19Z</dcterms:modified>
</cp:coreProperties>
</file>